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4"/>
  </p:notesMasterIdLst>
  <p:handoutMasterIdLst>
    <p:handoutMasterId r:id="rId5"/>
  </p:handoutMasterIdLst>
  <p:sldIdLst>
    <p:sldId id="259" r:id="rId2"/>
    <p:sldId id="257" r:id="rId3"/>
  </p:sldIdLst>
  <p:sldSz cx="6858000" cy="9906000" type="A4"/>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D6DB9"/>
    <a:srgbClr val="FFFFFF"/>
    <a:srgbClr val="B0FD03"/>
    <a:srgbClr val="47F808"/>
    <a:srgbClr val="E2B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94660"/>
  </p:normalViewPr>
  <p:slideViewPr>
    <p:cSldViewPr snapToGrid="0">
      <p:cViewPr varScale="1">
        <p:scale>
          <a:sx n="75" d="100"/>
          <a:sy n="75" d="100"/>
        </p:scale>
        <p:origin x="30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D67C29F-B878-4E63-9166-86B14373FBC2}"/>
              </a:ext>
            </a:extLst>
          </p:cNvPr>
          <p:cNvSpPr>
            <a:spLocks noGrp="1"/>
          </p:cNvSpPr>
          <p:nvPr>
            <p:ph type="hdr" sz="quarter"/>
          </p:nvPr>
        </p:nvSpPr>
        <p:spPr>
          <a:xfrm>
            <a:off x="3" y="3"/>
            <a:ext cx="3047940" cy="509780"/>
          </a:xfrm>
          <a:prstGeom prst="rect">
            <a:avLst/>
          </a:prstGeom>
        </p:spPr>
        <p:txBody>
          <a:bodyPr vert="horz" lIns="93897" tIns="46948" rIns="93897" bIns="4694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6C30792-BE3A-4A70-8DEE-C9E936FE54BC}"/>
              </a:ext>
            </a:extLst>
          </p:cNvPr>
          <p:cNvSpPr>
            <a:spLocks noGrp="1"/>
          </p:cNvSpPr>
          <p:nvPr>
            <p:ph type="dt" sz="quarter" idx="1"/>
          </p:nvPr>
        </p:nvSpPr>
        <p:spPr>
          <a:xfrm>
            <a:off x="3984636" y="3"/>
            <a:ext cx="3047940" cy="509780"/>
          </a:xfrm>
          <a:prstGeom prst="rect">
            <a:avLst/>
          </a:prstGeom>
        </p:spPr>
        <p:txBody>
          <a:bodyPr vert="horz" lIns="93897" tIns="46948" rIns="93897" bIns="46948" rtlCol="0"/>
          <a:lstStyle>
            <a:lvl1pPr algn="r">
              <a:defRPr sz="1200"/>
            </a:lvl1pPr>
          </a:lstStyle>
          <a:p>
            <a:fld id="{2DDBF4D5-A49B-40B9-BDC6-987D75AE87F9}" type="datetimeFigureOut">
              <a:rPr kumimoji="1" lang="ja-JP" altLang="en-US" smtClean="0"/>
              <a:t>2024/11/13</a:t>
            </a:fld>
            <a:endParaRPr kumimoji="1" lang="ja-JP" altLang="en-US"/>
          </a:p>
        </p:txBody>
      </p:sp>
      <p:sp>
        <p:nvSpPr>
          <p:cNvPr id="4" name="フッター プレースホルダー 3">
            <a:extLst>
              <a:ext uri="{FF2B5EF4-FFF2-40B4-BE49-F238E27FC236}">
                <a16:creationId xmlns:a16="http://schemas.microsoft.com/office/drawing/2014/main" id="{62D4FE20-1ECE-4CC7-AB68-8033124EAD5B}"/>
              </a:ext>
            </a:extLst>
          </p:cNvPr>
          <p:cNvSpPr>
            <a:spLocks noGrp="1"/>
          </p:cNvSpPr>
          <p:nvPr>
            <p:ph type="ftr" sz="quarter" idx="2"/>
          </p:nvPr>
        </p:nvSpPr>
        <p:spPr>
          <a:xfrm>
            <a:off x="3" y="9654985"/>
            <a:ext cx="3047940" cy="509780"/>
          </a:xfrm>
          <a:prstGeom prst="rect">
            <a:avLst/>
          </a:prstGeom>
        </p:spPr>
        <p:txBody>
          <a:bodyPr vert="horz" lIns="93897" tIns="46948" rIns="93897" bIns="4694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E2177EA-7B85-4E11-AE77-85F682A7B0AA}"/>
              </a:ext>
            </a:extLst>
          </p:cNvPr>
          <p:cNvSpPr>
            <a:spLocks noGrp="1"/>
          </p:cNvSpPr>
          <p:nvPr>
            <p:ph type="sldNum" sz="quarter" idx="3"/>
          </p:nvPr>
        </p:nvSpPr>
        <p:spPr>
          <a:xfrm>
            <a:off x="3984636" y="9654985"/>
            <a:ext cx="3047940" cy="509780"/>
          </a:xfrm>
          <a:prstGeom prst="rect">
            <a:avLst/>
          </a:prstGeom>
        </p:spPr>
        <p:txBody>
          <a:bodyPr vert="horz" lIns="93897" tIns="46948" rIns="93897" bIns="46948" rtlCol="0" anchor="b"/>
          <a:lstStyle>
            <a:lvl1pPr algn="r">
              <a:defRPr sz="1200"/>
            </a:lvl1pPr>
          </a:lstStyle>
          <a:p>
            <a:fld id="{3C39AEF7-E122-47C7-BD80-64BE8250D06C}" type="slidenum">
              <a:rPr kumimoji="1" lang="ja-JP" altLang="en-US" smtClean="0"/>
              <a:t>‹#›</a:t>
            </a:fld>
            <a:endParaRPr kumimoji="1" lang="ja-JP" altLang="en-US"/>
          </a:p>
        </p:txBody>
      </p:sp>
    </p:spTree>
    <p:extLst>
      <p:ext uri="{BB962C8B-B14F-4D97-AF65-F5344CB8AC3E}">
        <p14:creationId xmlns:p14="http://schemas.microsoft.com/office/powerpoint/2010/main" val="44663494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47940" cy="509780"/>
          </a:xfrm>
          <a:prstGeom prst="rect">
            <a:avLst/>
          </a:prstGeom>
        </p:spPr>
        <p:txBody>
          <a:bodyPr vert="horz" lIns="93897" tIns="46948" rIns="93897" bIns="46948"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4636" y="3"/>
            <a:ext cx="3047940" cy="509780"/>
          </a:xfrm>
          <a:prstGeom prst="rect">
            <a:avLst/>
          </a:prstGeom>
        </p:spPr>
        <p:txBody>
          <a:bodyPr vert="horz" lIns="93897" tIns="46948" rIns="93897" bIns="46948" rtlCol="0"/>
          <a:lstStyle>
            <a:lvl1pPr algn="r">
              <a:defRPr sz="1200"/>
            </a:lvl1pPr>
          </a:lstStyle>
          <a:p>
            <a:fld id="{50E5A4D7-0E49-4647-A747-6B1D25B381FB}" type="datetimeFigureOut">
              <a:rPr kumimoji="1" lang="ja-JP" altLang="en-US" smtClean="0"/>
              <a:t>2024/11/13</a:t>
            </a:fld>
            <a:endParaRPr kumimoji="1" lang="ja-JP" altLang="en-US"/>
          </a:p>
        </p:txBody>
      </p:sp>
      <p:sp>
        <p:nvSpPr>
          <p:cNvPr id="4" name="スライド イメージ プレースホルダー 3"/>
          <p:cNvSpPr>
            <a:spLocks noGrp="1" noRot="1" noChangeAspect="1"/>
          </p:cNvSpPr>
          <p:nvPr>
            <p:ph type="sldImg" idx="2"/>
          </p:nvPr>
        </p:nvSpPr>
        <p:spPr>
          <a:xfrm>
            <a:off x="2328863" y="1271588"/>
            <a:ext cx="2376487" cy="3430587"/>
          </a:xfrm>
          <a:prstGeom prst="rect">
            <a:avLst/>
          </a:prstGeom>
          <a:noFill/>
          <a:ln w="12700">
            <a:solidFill>
              <a:prstClr val="black"/>
            </a:solidFill>
          </a:ln>
        </p:spPr>
        <p:txBody>
          <a:bodyPr vert="horz" lIns="93897" tIns="46948" rIns="93897" bIns="46948" rtlCol="0" anchor="ctr"/>
          <a:lstStyle/>
          <a:p>
            <a:endParaRPr lang="ja-JP" altLang="en-US"/>
          </a:p>
        </p:txBody>
      </p:sp>
      <p:sp>
        <p:nvSpPr>
          <p:cNvPr id="5" name="ノート プレースホルダー 4"/>
          <p:cNvSpPr>
            <a:spLocks noGrp="1"/>
          </p:cNvSpPr>
          <p:nvPr>
            <p:ph type="body" sz="quarter" idx="3"/>
          </p:nvPr>
        </p:nvSpPr>
        <p:spPr>
          <a:xfrm>
            <a:off x="703753" y="4891623"/>
            <a:ext cx="5626714" cy="4001938"/>
          </a:xfrm>
          <a:prstGeom prst="rect">
            <a:avLst/>
          </a:prstGeom>
        </p:spPr>
        <p:txBody>
          <a:bodyPr vert="horz" lIns="93897" tIns="46948" rIns="93897" bIns="4694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654985"/>
            <a:ext cx="3047940" cy="509780"/>
          </a:xfrm>
          <a:prstGeom prst="rect">
            <a:avLst/>
          </a:prstGeom>
        </p:spPr>
        <p:txBody>
          <a:bodyPr vert="horz" lIns="93897" tIns="46948" rIns="93897" bIns="4694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4636" y="9654985"/>
            <a:ext cx="3047940" cy="509780"/>
          </a:xfrm>
          <a:prstGeom prst="rect">
            <a:avLst/>
          </a:prstGeom>
        </p:spPr>
        <p:txBody>
          <a:bodyPr vert="horz" lIns="93897" tIns="46948" rIns="93897" bIns="46948" rtlCol="0" anchor="b"/>
          <a:lstStyle>
            <a:lvl1pPr algn="r">
              <a:defRPr sz="1200"/>
            </a:lvl1pPr>
          </a:lstStyle>
          <a:p>
            <a:fld id="{B2545A77-6995-418E-8472-A5F9ED52A1C7}" type="slidenum">
              <a:rPr kumimoji="1" lang="ja-JP" altLang="en-US" smtClean="0"/>
              <a:t>‹#›</a:t>
            </a:fld>
            <a:endParaRPr kumimoji="1" lang="ja-JP" altLang="en-US"/>
          </a:p>
        </p:txBody>
      </p:sp>
    </p:spTree>
    <p:extLst>
      <p:ext uri="{BB962C8B-B14F-4D97-AF65-F5344CB8AC3E}">
        <p14:creationId xmlns:p14="http://schemas.microsoft.com/office/powerpoint/2010/main" val="323775137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325902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248690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62589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244038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312719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360876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252309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394051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408579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14749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357361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E30938-F81F-4936-A2A7-A10A95BAA168}"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340858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1E30938-F81F-4936-A2A7-A10A95BAA168}" type="datetimeFigureOut">
              <a:rPr kumimoji="1" lang="ja-JP" altLang="en-US" smtClean="0"/>
              <a:t>2024/11/13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371AEF8-ED82-4003-AEFC-973FB3A77392}" type="slidenum">
              <a:rPr kumimoji="1" lang="ja-JP" altLang="en-US" smtClean="0"/>
              <a:t>‹#›</a:t>
            </a:fld>
            <a:endParaRPr kumimoji="1" lang="ja-JP" altLang="en-US"/>
          </a:p>
        </p:txBody>
      </p:sp>
    </p:spTree>
    <p:extLst>
      <p:ext uri="{BB962C8B-B14F-4D97-AF65-F5344CB8AC3E}">
        <p14:creationId xmlns:p14="http://schemas.microsoft.com/office/powerpoint/2010/main" val="171674473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正方形/長方形 42">
            <a:extLst>
              <a:ext uri="{FF2B5EF4-FFF2-40B4-BE49-F238E27FC236}">
                <a16:creationId xmlns:a16="http://schemas.microsoft.com/office/drawing/2014/main" id="{DB57F7F4-5981-4502-A3A3-CAE362649062}"/>
              </a:ext>
            </a:extLst>
          </p:cNvPr>
          <p:cNvSpPr/>
          <p:nvPr/>
        </p:nvSpPr>
        <p:spPr>
          <a:xfrm>
            <a:off x="201688" y="6872039"/>
            <a:ext cx="6622986" cy="2869290"/>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a:solidFill>
                  <a:schemeClr val="tx1"/>
                </a:solidFill>
                <a:latin typeface="HG丸ｺﾞｼｯｸM-PRO" panose="020F0600000000000000" pitchFamily="50" charset="-128"/>
                <a:ea typeface="HG丸ｺﾞｼｯｸM-PRO" panose="020F0600000000000000" pitchFamily="50" charset="-128"/>
              </a:rPr>
              <a:t>ｑ</a:t>
            </a:r>
            <a:endParaRPr lang="ja-JP" altLang="ja-JP"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2" name="コンテンツ プレースホルダー 10">
            <a:extLst>
              <a:ext uri="{FF2B5EF4-FFF2-40B4-BE49-F238E27FC236}">
                <a16:creationId xmlns:a16="http://schemas.microsoft.com/office/drawing/2014/main" id="{6CE29CC6-8A31-4E93-933F-F5E95727CF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515" y="7985538"/>
            <a:ext cx="1520838" cy="1520838"/>
          </a:xfrm>
          <a:effectLst>
            <a:reflection stA="45000" endPos="5000" dist="50800" dir="5400000" sy="-100000" algn="bl" rotWithShape="0"/>
          </a:effectLst>
        </p:spPr>
      </p:pic>
      <p:pic>
        <p:nvPicPr>
          <p:cNvPr id="47" name="図 46">
            <a:extLst>
              <a:ext uri="{FF2B5EF4-FFF2-40B4-BE49-F238E27FC236}">
                <a16:creationId xmlns:a16="http://schemas.microsoft.com/office/drawing/2014/main" id="{2DDE22C2-B9AA-4740-9B77-9B75B2475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206" y="7135069"/>
            <a:ext cx="764796" cy="1022955"/>
          </a:xfrm>
          <a:prstGeom prst="rect">
            <a:avLst/>
          </a:prstGeom>
        </p:spPr>
      </p:pic>
      <p:pic>
        <p:nvPicPr>
          <p:cNvPr id="48" name="図 47">
            <a:extLst>
              <a:ext uri="{FF2B5EF4-FFF2-40B4-BE49-F238E27FC236}">
                <a16:creationId xmlns:a16="http://schemas.microsoft.com/office/drawing/2014/main" id="{24D65A69-B10E-44A3-B312-B361537656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4504" y="7206282"/>
            <a:ext cx="933004" cy="933004"/>
          </a:xfrm>
          <a:prstGeom prst="rect">
            <a:avLst/>
          </a:prstGeom>
        </p:spPr>
      </p:pic>
      <p:sp useBgFill="1">
        <p:nvSpPr>
          <p:cNvPr id="8" name="正方形/長方形 7">
            <a:extLst>
              <a:ext uri="{FF2B5EF4-FFF2-40B4-BE49-F238E27FC236}">
                <a16:creationId xmlns:a16="http://schemas.microsoft.com/office/drawing/2014/main" id="{8226E712-7E75-4774-B452-5CCAB4A5649C}"/>
              </a:ext>
            </a:extLst>
          </p:cNvPr>
          <p:cNvSpPr/>
          <p:nvPr/>
        </p:nvSpPr>
        <p:spPr>
          <a:xfrm>
            <a:off x="201688" y="3967645"/>
            <a:ext cx="6622986" cy="2151135"/>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dirty="0">
                <a:solidFill>
                  <a:schemeClr val="tx1"/>
                </a:solidFill>
                <a:latin typeface="HG丸ｺﾞｼｯｸM-PRO" panose="020F0600000000000000" pitchFamily="50" charset="-128"/>
                <a:ea typeface="HG丸ｺﾞｼｯｸM-PRO" panose="020F0600000000000000" pitchFamily="50" charset="-128"/>
              </a:rPr>
              <a:t>具体的な要支援者として次の方が想定されます。</a:t>
            </a:r>
          </a:p>
          <a:p>
            <a:r>
              <a:rPr lang="ja-JP" altLang="ja-JP" sz="1600" dirty="0">
                <a:solidFill>
                  <a:schemeClr val="tx1"/>
                </a:solidFill>
                <a:latin typeface="HG丸ｺﾞｼｯｸM-PRO" panose="020F0600000000000000" pitchFamily="50" charset="-128"/>
                <a:ea typeface="HG丸ｺﾞｼｯｸM-PRO" panose="020F0600000000000000" pitchFamily="50" charset="-128"/>
              </a:rPr>
              <a:t>　①　</a:t>
            </a:r>
            <a:r>
              <a:rPr lang="ja-JP" altLang="en-US" sz="1600" dirty="0">
                <a:solidFill>
                  <a:schemeClr val="tx1"/>
                </a:solidFill>
                <a:latin typeface="HG丸ｺﾞｼｯｸM-PRO" panose="020F0600000000000000" pitchFamily="50" charset="-128"/>
                <a:ea typeface="HG丸ｺﾞｼｯｸM-PRO" panose="020F0600000000000000" pitchFamily="50" charset="-128"/>
              </a:rPr>
              <a:t>７５歳以上でひとり暮らしの方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ja-JP" sz="1600" dirty="0">
                <a:solidFill>
                  <a:schemeClr val="tx1"/>
                </a:solidFill>
                <a:latin typeface="HG丸ｺﾞｼｯｸM-PRO" panose="020F0600000000000000" pitchFamily="50" charset="-128"/>
                <a:ea typeface="HG丸ｺﾞｼｯｸM-PRO" panose="020F0600000000000000" pitchFamily="50" charset="-128"/>
              </a:rPr>
              <a:t>　②　</a:t>
            </a:r>
            <a:r>
              <a:rPr lang="ja-JP" altLang="en-US" sz="1600" dirty="0">
                <a:solidFill>
                  <a:schemeClr val="tx1"/>
                </a:solidFill>
                <a:latin typeface="HG丸ｺﾞｼｯｸM-PRO" panose="020F0600000000000000" pitchFamily="50" charset="-128"/>
                <a:ea typeface="HG丸ｺﾞｼｯｸM-PRO" panose="020F0600000000000000" pitchFamily="50" charset="-128"/>
              </a:rPr>
              <a:t>介護保険で要介護３～５の認定を受けている方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ja-JP" sz="1600" dirty="0">
                <a:solidFill>
                  <a:schemeClr val="tx1"/>
                </a:solidFill>
                <a:latin typeface="HG丸ｺﾞｼｯｸM-PRO" panose="020F0600000000000000" pitchFamily="50" charset="-128"/>
                <a:ea typeface="HG丸ｺﾞｼｯｸM-PRO" panose="020F0600000000000000" pitchFamily="50" charset="-128"/>
              </a:rPr>
              <a:t>　③　</a:t>
            </a:r>
            <a:r>
              <a:rPr lang="ja-JP" altLang="en-US" sz="1600" dirty="0" err="1">
                <a:solidFill>
                  <a:schemeClr val="tx1"/>
                </a:solidFill>
                <a:latin typeface="HG丸ｺﾞｼｯｸM-PRO" panose="020F0600000000000000" pitchFamily="50" charset="-128"/>
                <a:ea typeface="HG丸ｺﾞｼｯｸM-PRO" panose="020F0600000000000000" pitchFamily="50" charset="-128"/>
              </a:rPr>
              <a:t>障がい</a:t>
            </a:r>
            <a:r>
              <a:rPr lang="ja-JP" altLang="en-US" sz="1600" dirty="0">
                <a:solidFill>
                  <a:schemeClr val="tx1"/>
                </a:solidFill>
                <a:latin typeface="HG丸ｺﾞｼｯｸM-PRO" panose="020F0600000000000000" pitchFamily="50" charset="-128"/>
                <a:ea typeface="HG丸ｺﾞｼｯｸM-PRO" panose="020F0600000000000000" pitchFamily="50" charset="-128"/>
              </a:rPr>
              <a:t>者又は障がい児</a:t>
            </a:r>
            <a:endParaRPr lang="ja-JP"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ja-JP" sz="1600" dirty="0">
                <a:solidFill>
                  <a:schemeClr val="tx1"/>
                </a:solidFill>
                <a:latin typeface="HG丸ｺﾞｼｯｸM-PRO" panose="020F0600000000000000" pitchFamily="50" charset="-128"/>
                <a:ea typeface="HG丸ｺﾞｼｯｸM-PRO" panose="020F0600000000000000" pitchFamily="50" charset="-128"/>
              </a:rPr>
              <a:t>　④　</a:t>
            </a:r>
            <a:r>
              <a:rPr lang="ja-JP" altLang="en-US" sz="1600" dirty="0">
                <a:solidFill>
                  <a:schemeClr val="tx1"/>
                </a:solidFill>
                <a:latin typeface="HG丸ｺﾞｼｯｸM-PRO" panose="020F0600000000000000" pitchFamily="50" charset="-128"/>
                <a:ea typeface="HG丸ｺﾞｼｯｸM-PRO" panose="020F0600000000000000" pitchFamily="50" charset="-128"/>
              </a:rPr>
              <a:t>その他、①～③と同様に、災害時に自力で避難することが</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困難な方</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（常時特別な医療等を必要とする在宅医療者や乳幼児・児童）</a:t>
            </a:r>
            <a:endParaRPr lang="ja-JP"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ja-JP" sz="16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5" name="四角形: 角を丸くする 4">
            <a:extLst>
              <a:ext uri="{FF2B5EF4-FFF2-40B4-BE49-F238E27FC236}">
                <a16:creationId xmlns:a16="http://schemas.microsoft.com/office/drawing/2014/main" id="{D1C82B65-BF4A-4D27-BAC6-9C7DF44C0203}"/>
              </a:ext>
            </a:extLst>
          </p:cNvPr>
          <p:cNvSpPr/>
          <p:nvPr/>
        </p:nvSpPr>
        <p:spPr>
          <a:xfrm>
            <a:off x="189097" y="281250"/>
            <a:ext cx="6622986" cy="539462"/>
          </a:xfrm>
          <a:prstGeom prst="roundRect">
            <a:avLst/>
          </a:prstGeom>
          <a:solidFill>
            <a:srgbClr val="B0FD0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b="1" dirty="0">
                <a:solidFill>
                  <a:schemeClr val="tx1"/>
                </a:solidFill>
                <a:latin typeface="HG丸ｺﾞｼｯｸM-PRO" panose="020F0600000000000000" pitchFamily="50" charset="-128"/>
                <a:ea typeface="HG丸ｺﾞｼｯｸM-PRO" panose="020F0600000000000000" pitchFamily="50" charset="-128"/>
              </a:rPr>
              <a:t>「避難行動要支援者名簿」のご案内</a:t>
            </a:r>
          </a:p>
        </p:txBody>
      </p:sp>
      <p:sp useBgFill="1">
        <p:nvSpPr>
          <p:cNvPr id="6" name="正方形/長方形 5">
            <a:extLst>
              <a:ext uri="{FF2B5EF4-FFF2-40B4-BE49-F238E27FC236}">
                <a16:creationId xmlns:a16="http://schemas.microsoft.com/office/drawing/2014/main" id="{AA7360A3-F1CF-461C-B5AE-00DB331725F6}"/>
              </a:ext>
            </a:extLst>
          </p:cNvPr>
          <p:cNvSpPr/>
          <p:nvPr/>
        </p:nvSpPr>
        <p:spPr>
          <a:xfrm>
            <a:off x="175583" y="1492659"/>
            <a:ext cx="6622986" cy="1844114"/>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丸ｺﾞｼｯｸM-PRO" panose="020F0600000000000000" pitchFamily="50" charset="-128"/>
                <a:ea typeface="HG丸ｺﾞｼｯｸM-PRO" panose="020F0600000000000000" pitchFamily="50" charset="-128"/>
              </a:rPr>
              <a:t>　避難行動要支援者名簿とは、自分ひとりで移動したり、情報を得たりすることが難しく、災害が起きたときに手助けが必要な人達を把握し、支援体制を整備するための名簿です。</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u="sng" dirty="0">
                <a:solidFill>
                  <a:schemeClr val="tx1"/>
                </a:solidFill>
                <a:latin typeface="HG丸ｺﾞｼｯｸM-PRO" panose="020F0600000000000000" pitchFamily="50" charset="-128"/>
                <a:ea typeface="HG丸ｺﾞｼｯｸM-PRO" panose="020F0600000000000000" pitchFamily="50" charset="-128"/>
              </a:rPr>
              <a:t>ただしこの名簿は、避難行動要支援者を支援する地域の活動に活用するためのものであり、</a:t>
            </a:r>
            <a:r>
              <a:rPr kumimoji="1" lang="ja-JP" altLang="en-US" b="1" u="sng" dirty="0">
                <a:solidFill>
                  <a:srgbClr val="FF0000"/>
                </a:solidFill>
                <a:latin typeface="HG丸ｺﾞｼｯｸM-PRO" panose="020F0600000000000000" pitchFamily="50" charset="-128"/>
                <a:ea typeface="HG丸ｺﾞｼｯｸM-PRO" panose="020F0600000000000000" pitchFamily="50" charset="-128"/>
              </a:rPr>
              <a:t>災害時に必ず避難支援することを保証するものではありません。</a:t>
            </a:r>
            <a:endParaRPr kumimoji="1" lang="en-US" altLang="ja-JP"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D2FEE4E7-4AB8-443B-8D00-F6CE7E390507}"/>
              </a:ext>
            </a:extLst>
          </p:cNvPr>
          <p:cNvSpPr/>
          <p:nvPr/>
        </p:nvSpPr>
        <p:spPr>
          <a:xfrm>
            <a:off x="184334" y="3470961"/>
            <a:ext cx="3754254" cy="400110"/>
          </a:xfrm>
          <a:prstGeom prst="rect">
            <a:avLst/>
          </a:prstGeom>
          <a:solidFill>
            <a:srgbClr val="B0FD03"/>
          </a:solidFill>
          <a:ln>
            <a:solidFill>
              <a:srgbClr val="00B050"/>
            </a:solidFill>
          </a:ln>
        </p:spPr>
        <p:txBody>
          <a:bodyPr wrap="square" lIns="91440" tIns="45720" rIns="91440" bIns="45720">
            <a:spAutoFit/>
          </a:bodyPr>
          <a:lstStyle/>
          <a:p>
            <a:pPr algn="ctr"/>
            <a:r>
              <a:rPr lang="ja-JP" altLang="en-US" sz="2000" dirty="0">
                <a:ln w="0"/>
                <a:effectLst>
                  <a:outerShdw blurRad="38100" dist="19050" dir="2700000" algn="tl" rotWithShape="0">
                    <a:schemeClr val="dk1">
                      <a:alpha val="40000"/>
                    </a:schemeClr>
                  </a:outerShdw>
                </a:effectLst>
              </a:rPr>
              <a:t>要支援者の対象はどんなひと？</a:t>
            </a:r>
            <a:endParaRPr lang="en-US" altLang="ja-JP" sz="2000" dirty="0">
              <a:ln w="0"/>
              <a:effectLst>
                <a:outerShdw blurRad="38100" dist="19050" dir="2700000" algn="tl" rotWithShape="0">
                  <a:schemeClr val="dk1">
                    <a:alpha val="40000"/>
                  </a:schemeClr>
                </a:outerShdw>
              </a:effectLst>
            </a:endParaRPr>
          </a:p>
        </p:txBody>
      </p:sp>
      <p:sp>
        <p:nvSpPr>
          <p:cNvPr id="9" name="正方形/長方形 8">
            <a:extLst>
              <a:ext uri="{FF2B5EF4-FFF2-40B4-BE49-F238E27FC236}">
                <a16:creationId xmlns:a16="http://schemas.microsoft.com/office/drawing/2014/main" id="{B9FAB630-1810-4A0D-9A14-FF828B9B08C3}"/>
              </a:ext>
            </a:extLst>
          </p:cNvPr>
          <p:cNvSpPr/>
          <p:nvPr/>
        </p:nvSpPr>
        <p:spPr>
          <a:xfrm>
            <a:off x="184334" y="964251"/>
            <a:ext cx="3583174" cy="400110"/>
          </a:xfrm>
          <a:prstGeom prst="rect">
            <a:avLst/>
          </a:prstGeom>
          <a:solidFill>
            <a:srgbClr val="B0FD03"/>
          </a:solidFill>
          <a:ln>
            <a:solidFill>
              <a:srgbClr val="00B050"/>
            </a:solidFill>
          </a:ln>
        </p:spPr>
        <p:txBody>
          <a:bodyPr wrap="square" lIns="91440" tIns="45720" rIns="91440" bIns="45720">
            <a:spAutoFit/>
          </a:bodyPr>
          <a:lstStyle/>
          <a:p>
            <a:pPr algn="ctr"/>
            <a:r>
              <a:rPr lang="ja-JP" altLang="en-US" sz="2000" b="0" cap="none" spc="0" dirty="0">
                <a:ln w="0"/>
                <a:effectLst>
                  <a:outerShdw blurRad="38100" dist="19050" dir="2700000" algn="tl" rotWithShape="0">
                    <a:schemeClr val="dk1">
                      <a:alpha val="40000"/>
                    </a:schemeClr>
                  </a:outerShdw>
                </a:effectLst>
              </a:rPr>
              <a:t>避難行動要支援者名簿とは？</a:t>
            </a:r>
          </a:p>
        </p:txBody>
      </p:sp>
      <p:sp>
        <p:nvSpPr>
          <p:cNvPr id="41" name="フローチャート: 代替処理 40">
            <a:extLst>
              <a:ext uri="{FF2B5EF4-FFF2-40B4-BE49-F238E27FC236}">
                <a16:creationId xmlns:a16="http://schemas.microsoft.com/office/drawing/2014/main" id="{11D518A4-F013-4F6E-BC6F-8708A114C486}"/>
              </a:ext>
            </a:extLst>
          </p:cNvPr>
          <p:cNvSpPr/>
          <p:nvPr/>
        </p:nvSpPr>
        <p:spPr>
          <a:xfrm>
            <a:off x="498375" y="9440379"/>
            <a:ext cx="1009172" cy="26521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利府町</a:t>
            </a:r>
          </a:p>
        </p:txBody>
      </p:sp>
      <p:sp>
        <p:nvSpPr>
          <p:cNvPr id="30" name="フローチャート: 代替処理 29">
            <a:extLst>
              <a:ext uri="{FF2B5EF4-FFF2-40B4-BE49-F238E27FC236}">
                <a16:creationId xmlns:a16="http://schemas.microsoft.com/office/drawing/2014/main" id="{29BF1A5B-6E4F-4070-A5CB-0FBDE6E3DF62}"/>
              </a:ext>
            </a:extLst>
          </p:cNvPr>
          <p:cNvSpPr/>
          <p:nvPr/>
        </p:nvSpPr>
        <p:spPr>
          <a:xfrm>
            <a:off x="2919282" y="6916799"/>
            <a:ext cx="1488430" cy="230107"/>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避難行動要支援者</a:t>
            </a:r>
          </a:p>
        </p:txBody>
      </p:sp>
      <p:sp>
        <p:nvSpPr>
          <p:cNvPr id="44" name="正方形/長方形 43">
            <a:extLst>
              <a:ext uri="{FF2B5EF4-FFF2-40B4-BE49-F238E27FC236}">
                <a16:creationId xmlns:a16="http://schemas.microsoft.com/office/drawing/2014/main" id="{202AD1D2-F17A-464E-8078-3039E9708DF5}"/>
              </a:ext>
            </a:extLst>
          </p:cNvPr>
          <p:cNvSpPr/>
          <p:nvPr/>
        </p:nvSpPr>
        <p:spPr>
          <a:xfrm>
            <a:off x="197935" y="6305286"/>
            <a:ext cx="1961727" cy="400110"/>
          </a:xfrm>
          <a:prstGeom prst="rect">
            <a:avLst/>
          </a:prstGeom>
          <a:solidFill>
            <a:srgbClr val="B0FD03"/>
          </a:solidFill>
          <a:ln>
            <a:solidFill>
              <a:srgbClr val="00B050"/>
            </a:solidFill>
          </a:ln>
        </p:spPr>
        <p:txBody>
          <a:bodyPr wrap="square" lIns="91440" tIns="45720" rIns="91440" bIns="45720">
            <a:spAutoFit/>
          </a:bodyPr>
          <a:lstStyle/>
          <a:p>
            <a:r>
              <a:rPr lang="ja-JP" altLang="en-US" sz="2000" dirty="0">
                <a:ln w="0"/>
                <a:effectLst>
                  <a:outerShdw blurRad="38100" dist="19050" dir="2700000" algn="tl" rotWithShape="0">
                    <a:schemeClr val="dk1">
                      <a:alpha val="40000"/>
                    </a:schemeClr>
                  </a:outerShdw>
                </a:effectLst>
              </a:rPr>
              <a:t>避難支援の流れ</a:t>
            </a:r>
            <a:endParaRPr lang="en-US" altLang="ja-JP" sz="2000" dirty="0">
              <a:ln w="0"/>
              <a:effectLst>
                <a:outerShdw blurRad="38100" dist="19050" dir="2700000" algn="tl" rotWithShape="0">
                  <a:schemeClr val="dk1">
                    <a:alpha val="40000"/>
                  </a:schemeClr>
                </a:outerShdw>
              </a:effectLst>
            </a:endParaRPr>
          </a:p>
        </p:txBody>
      </p:sp>
      <p:pic>
        <p:nvPicPr>
          <p:cNvPr id="46" name="図 45">
            <a:extLst>
              <a:ext uri="{FF2B5EF4-FFF2-40B4-BE49-F238E27FC236}">
                <a16:creationId xmlns:a16="http://schemas.microsoft.com/office/drawing/2014/main" id="{CD34D8B5-EDEE-4845-9F4B-BA083900D2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0339" y="8371635"/>
            <a:ext cx="1251252" cy="1145513"/>
          </a:xfrm>
          <a:prstGeom prst="rect">
            <a:avLst/>
          </a:prstGeom>
        </p:spPr>
      </p:pic>
      <p:sp>
        <p:nvSpPr>
          <p:cNvPr id="33" name="フローチャート: 代替処理 32">
            <a:extLst>
              <a:ext uri="{FF2B5EF4-FFF2-40B4-BE49-F238E27FC236}">
                <a16:creationId xmlns:a16="http://schemas.microsoft.com/office/drawing/2014/main" id="{38AE1ACF-8248-4F20-9243-57343C5A9DE5}"/>
              </a:ext>
            </a:extLst>
          </p:cNvPr>
          <p:cNvSpPr/>
          <p:nvPr/>
        </p:nvSpPr>
        <p:spPr>
          <a:xfrm>
            <a:off x="5141479" y="9432908"/>
            <a:ext cx="1665841" cy="253916"/>
          </a:xfrm>
          <a:prstGeom prst="flowChartAlternateProces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避難支援者等関係者</a:t>
            </a:r>
          </a:p>
        </p:txBody>
      </p:sp>
      <p:sp>
        <p:nvSpPr>
          <p:cNvPr id="50" name="矢印: 左右 49">
            <a:extLst>
              <a:ext uri="{FF2B5EF4-FFF2-40B4-BE49-F238E27FC236}">
                <a16:creationId xmlns:a16="http://schemas.microsoft.com/office/drawing/2014/main" id="{801033E0-E386-430D-B311-A6485A170BBB}"/>
              </a:ext>
            </a:extLst>
          </p:cNvPr>
          <p:cNvSpPr/>
          <p:nvPr/>
        </p:nvSpPr>
        <p:spPr>
          <a:xfrm rot="19698967">
            <a:off x="1521093" y="8049609"/>
            <a:ext cx="1430551" cy="129791"/>
          </a:xfrm>
          <a:prstGeom prst="leftRightArrow">
            <a:avLst>
              <a:gd name="adj1" fmla="val 68985"/>
              <a:gd name="adj2"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矢印: 左右 50">
            <a:extLst>
              <a:ext uri="{FF2B5EF4-FFF2-40B4-BE49-F238E27FC236}">
                <a16:creationId xmlns:a16="http://schemas.microsoft.com/office/drawing/2014/main" id="{8D28E335-E3BF-4EE3-8992-A9EC4F34E571}"/>
              </a:ext>
            </a:extLst>
          </p:cNvPr>
          <p:cNvSpPr/>
          <p:nvPr/>
        </p:nvSpPr>
        <p:spPr>
          <a:xfrm rot="13543014">
            <a:off x="4410125" y="8103513"/>
            <a:ext cx="1236595" cy="113019"/>
          </a:xfrm>
          <a:prstGeom prst="leftRightArrow">
            <a:avLst>
              <a:gd name="adj1" fmla="val 68985"/>
              <a:gd name="adj2"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左右 51">
            <a:extLst>
              <a:ext uri="{FF2B5EF4-FFF2-40B4-BE49-F238E27FC236}">
                <a16:creationId xmlns:a16="http://schemas.microsoft.com/office/drawing/2014/main" id="{0D71A69F-6B14-4004-A87F-95BD00864868}"/>
              </a:ext>
            </a:extLst>
          </p:cNvPr>
          <p:cNvSpPr/>
          <p:nvPr/>
        </p:nvSpPr>
        <p:spPr>
          <a:xfrm>
            <a:off x="1771435" y="8882344"/>
            <a:ext cx="3431282" cy="170997"/>
          </a:xfrm>
          <a:prstGeom prst="leftRightArrow">
            <a:avLst>
              <a:gd name="adj1" fmla="val 68985"/>
              <a:gd name="adj2"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B3C7651C-25A0-487C-9B1F-468B0D367CA5}"/>
              </a:ext>
            </a:extLst>
          </p:cNvPr>
          <p:cNvSpPr txBox="1"/>
          <p:nvPr/>
        </p:nvSpPr>
        <p:spPr>
          <a:xfrm>
            <a:off x="5443368" y="8128068"/>
            <a:ext cx="1365845" cy="369332"/>
          </a:xfrm>
          <a:prstGeom prst="rect">
            <a:avLst/>
          </a:prstGeom>
          <a:noFill/>
        </p:spPr>
        <p:txBody>
          <a:bodyPr wrap="square" rtlCol="0">
            <a:spAutoFit/>
          </a:bodyPr>
          <a:lstStyle/>
          <a:p>
            <a:r>
              <a:rPr kumimoji="1" lang="ja-JP" altLang="en-US" sz="900" b="1" dirty="0"/>
              <a:t>家族・知人・地域の方</a:t>
            </a:r>
            <a:endParaRPr kumimoji="1" lang="en-US" altLang="ja-JP" sz="900" b="1" dirty="0"/>
          </a:p>
          <a:p>
            <a:r>
              <a:rPr kumimoji="1" lang="ja-JP" altLang="en-US" sz="900" b="1" dirty="0"/>
              <a:t>支援組織など</a:t>
            </a:r>
            <a:endParaRPr kumimoji="1" lang="en-US" altLang="ja-JP" sz="900" b="1" dirty="0"/>
          </a:p>
        </p:txBody>
      </p:sp>
      <p:sp>
        <p:nvSpPr>
          <p:cNvPr id="54" name="テキスト ボックス 53">
            <a:extLst>
              <a:ext uri="{FF2B5EF4-FFF2-40B4-BE49-F238E27FC236}">
                <a16:creationId xmlns:a16="http://schemas.microsoft.com/office/drawing/2014/main" id="{61DBB8FA-6591-433F-8853-38D434BBFC20}"/>
              </a:ext>
            </a:extLst>
          </p:cNvPr>
          <p:cNvSpPr txBox="1"/>
          <p:nvPr/>
        </p:nvSpPr>
        <p:spPr>
          <a:xfrm>
            <a:off x="2856870" y="8123155"/>
            <a:ext cx="1683938" cy="369332"/>
          </a:xfrm>
          <a:prstGeom prst="rect">
            <a:avLst/>
          </a:prstGeom>
          <a:noFill/>
        </p:spPr>
        <p:txBody>
          <a:bodyPr wrap="square" rtlCol="0">
            <a:spAutoFit/>
          </a:bodyPr>
          <a:lstStyle/>
          <a:p>
            <a:pPr algn="ctr"/>
            <a:r>
              <a:rPr kumimoji="1" lang="ja-JP" altLang="en-US" sz="900" b="1" dirty="0"/>
              <a:t>高齢者・</a:t>
            </a:r>
            <a:r>
              <a:rPr kumimoji="1" lang="ja-JP" altLang="en-US" sz="900" b="1" dirty="0" err="1"/>
              <a:t>障がい</a:t>
            </a:r>
            <a:r>
              <a:rPr kumimoji="1" lang="ja-JP" altLang="en-US" sz="900" b="1" dirty="0"/>
              <a:t>者など</a:t>
            </a:r>
            <a:endParaRPr kumimoji="1" lang="en-US" altLang="ja-JP" sz="900" b="1" dirty="0"/>
          </a:p>
          <a:p>
            <a:r>
              <a:rPr kumimoji="1" lang="ja-JP" altLang="en-US" sz="900" b="1" dirty="0"/>
              <a:t>（災害時に支援が必要な方）</a:t>
            </a:r>
            <a:endParaRPr kumimoji="1" lang="en-US" altLang="ja-JP" sz="900" b="1" dirty="0"/>
          </a:p>
        </p:txBody>
      </p:sp>
      <p:sp>
        <p:nvSpPr>
          <p:cNvPr id="56" name="四角形: 角を丸くする 55">
            <a:extLst>
              <a:ext uri="{FF2B5EF4-FFF2-40B4-BE49-F238E27FC236}">
                <a16:creationId xmlns:a16="http://schemas.microsoft.com/office/drawing/2014/main" id="{F27F2476-17A1-40EC-AA79-35304798288C}"/>
              </a:ext>
            </a:extLst>
          </p:cNvPr>
          <p:cNvSpPr/>
          <p:nvPr/>
        </p:nvSpPr>
        <p:spPr>
          <a:xfrm>
            <a:off x="3134966" y="8773395"/>
            <a:ext cx="926627" cy="363123"/>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協力依頼</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情報共有</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7" name="四角形: 角を丸くする 56">
            <a:extLst>
              <a:ext uri="{FF2B5EF4-FFF2-40B4-BE49-F238E27FC236}">
                <a16:creationId xmlns:a16="http://schemas.microsoft.com/office/drawing/2014/main" id="{B9253AC4-D2C3-4788-866D-931E4E957DB6}"/>
              </a:ext>
            </a:extLst>
          </p:cNvPr>
          <p:cNvSpPr/>
          <p:nvPr/>
        </p:nvSpPr>
        <p:spPr>
          <a:xfrm>
            <a:off x="4419098" y="8050938"/>
            <a:ext cx="975917" cy="349792"/>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見守り活動</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避難支援</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8" name="四角形: 角を丸くする 57">
            <a:extLst>
              <a:ext uri="{FF2B5EF4-FFF2-40B4-BE49-F238E27FC236}">
                <a16:creationId xmlns:a16="http://schemas.microsoft.com/office/drawing/2014/main" id="{927922AC-4054-44E6-9967-608935F1D382}"/>
              </a:ext>
            </a:extLst>
          </p:cNvPr>
          <p:cNvSpPr/>
          <p:nvPr/>
        </p:nvSpPr>
        <p:spPr>
          <a:xfrm>
            <a:off x="1633287" y="7963119"/>
            <a:ext cx="1285995" cy="30277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申請・同意の確認</a:t>
            </a:r>
            <a:endParaRPr kumimoji="1" lang="en-US" altLang="ja-JP" sz="1050" b="1" dirty="0">
              <a:solidFill>
                <a:schemeClr val="tx1"/>
              </a:solidFill>
              <a:latin typeface="HG丸ｺﾞｼｯｸM-PRO" panose="020F0600000000000000" pitchFamily="50" charset="-128"/>
              <a:ea typeface="HG丸ｺﾞｼｯｸM-PRO" panose="020F0600000000000000" pitchFamily="50" charset="-128"/>
            </a:endParaRPr>
          </a:p>
        </p:txBody>
      </p:sp>
      <p:sp useBgFill="1">
        <p:nvSpPr>
          <p:cNvPr id="59" name="正方形/長方形 58">
            <a:extLst>
              <a:ext uri="{FF2B5EF4-FFF2-40B4-BE49-F238E27FC236}">
                <a16:creationId xmlns:a16="http://schemas.microsoft.com/office/drawing/2014/main" id="{6C40E9E3-140A-4D7B-9017-4A57D24D56E9}"/>
              </a:ext>
            </a:extLst>
          </p:cNvPr>
          <p:cNvSpPr/>
          <p:nvPr/>
        </p:nvSpPr>
        <p:spPr>
          <a:xfrm>
            <a:off x="1941002" y="9181639"/>
            <a:ext cx="2917671" cy="467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作成した要支援者名簿及び個別避難計画は避難支援関係者に情報共有します。</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sp useBgFill="1">
        <p:nvSpPr>
          <p:cNvPr id="60" name="正方形/長方形 59">
            <a:extLst>
              <a:ext uri="{FF2B5EF4-FFF2-40B4-BE49-F238E27FC236}">
                <a16:creationId xmlns:a16="http://schemas.microsoft.com/office/drawing/2014/main" id="{61DC6D93-AB56-44E8-A822-76B4FC3FF7C6}"/>
              </a:ext>
            </a:extLst>
          </p:cNvPr>
          <p:cNvSpPr/>
          <p:nvPr/>
        </p:nvSpPr>
        <p:spPr>
          <a:xfrm>
            <a:off x="413757" y="6953163"/>
            <a:ext cx="1872243" cy="846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申請時に避難支援者関係者に名簿情報を提供することへの同意をもらいます。</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9225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正方形/長方形 6">
            <a:extLst>
              <a:ext uri="{FF2B5EF4-FFF2-40B4-BE49-F238E27FC236}">
                <a16:creationId xmlns:a16="http://schemas.microsoft.com/office/drawing/2014/main" id="{185723F7-F590-446B-8691-D933E715C093}"/>
              </a:ext>
            </a:extLst>
          </p:cNvPr>
          <p:cNvSpPr/>
          <p:nvPr/>
        </p:nvSpPr>
        <p:spPr>
          <a:xfrm>
            <a:off x="235014" y="619691"/>
            <a:ext cx="6471559" cy="955708"/>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丸ｺﾞｼｯｸM-PRO" panose="020F0600000000000000" pitchFamily="50" charset="-128"/>
                <a:ea typeface="HG丸ｺﾞｼｯｸM-PRO" panose="020F0600000000000000" pitchFamily="50" charset="-128"/>
              </a:rPr>
              <a:t>「個別避難計画」とは、「避難行動要支援者名簿」に登録をしている方の中で、より詳細な情報を記載した一人ひとりの避難支援の計画です。</a:t>
            </a:r>
          </a:p>
        </p:txBody>
      </p:sp>
      <p:sp useBgFill="1">
        <p:nvSpPr>
          <p:cNvPr id="32" name="正方形/長方形 31">
            <a:extLst>
              <a:ext uri="{FF2B5EF4-FFF2-40B4-BE49-F238E27FC236}">
                <a16:creationId xmlns:a16="http://schemas.microsoft.com/office/drawing/2014/main" id="{05E4E3AC-5690-4824-9D38-9D0249C5B191}"/>
              </a:ext>
            </a:extLst>
          </p:cNvPr>
          <p:cNvSpPr/>
          <p:nvPr/>
        </p:nvSpPr>
        <p:spPr>
          <a:xfrm>
            <a:off x="219756" y="8843501"/>
            <a:ext cx="6418487" cy="96535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お問い合わせ先</a:t>
            </a: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a:t>
            </a: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保健福祉部　地域福祉課　福祉総務係</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☎０２２－７６７－２１４８</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6BD17D2D-4D8A-4214-A3D3-98064254D4A3}"/>
              </a:ext>
            </a:extLst>
          </p:cNvPr>
          <p:cNvSpPr/>
          <p:nvPr/>
        </p:nvSpPr>
        <p:spPr>
          <a:xfrm>
            <a:off x="235014" y="195635"/>
            <a:ext cx="2630059" cy="400110"/>
          </a:xfrm>
          <a:prstGeom prst="rect">
            <a:avLst/>
          </a:prstGeom>
          <a:solidFill>
            <a:srgbClr val="B0FD03"/>
          </a:solidFill>
          <a:ln>
            <a:solidFill>
              <a:srgbClr val="00B050"/>
            </a:solidFill>
          </a:ln>
        </p:spPr>
        <p:txBody>
          <a:bodyPr wrap="square" lIns="91440" tIns="45720" rIns="91440" bIns="45720">
            <a:spAutoFit/>
          </a:bodyPr>
          <a:lstStyle/>
          <a:p>
            <a:r>
              <a:rPr lang="ja-JP" altLang="en-US" sz="2000" dirty="0">
                <a:ln w="0"/>
                <a:effectLst>
                  <a:outerShdw blurRad="38100" dist="19050" dir="2700000" algn="tl" rotWithShape="0">
                    <a:schemeClr val="dk1">
                      <a:alpha val="40000"/>
                    </a:schemeClr>
                  </a:outerShdw>
                </a:effectLst>
              </a:rPr>
              <a:t>個別避難計画とは？</a:t>
            </a:r>
            <a:endParaRPr lang="en-US" altLang="ja-JP" sz="2000" dirty="0">
              <a:ln w="0"/>
              <a:effectLst>
                <a:outerShdw blurRad="38100" dist="19050" dir="2700000" algn="tl" rotWithShape="0">
                  <a:schemeClr val="dk1">
                    <a:alpha val="40000"/>
                  </a:schemeClr>
                </a:outerShdw>
              </a:effectLst>
            </a:endParaRPr>
          </a:p>
        </p:txBody>
      </p:sp>
      <p:sp>
        <p:nvSpPr>
          <p:cNvPr id="30" name="正方形/長方形 29">
            <a:extLst>
              <a:ext uri="{FF2B5EF4-FFF2-40B4-BE49-F238E27FC236}">
                <a16:creationId xmlns:a16="http://schemas.microsoft.com/office/drawing/2014/main" id="{745A7DB8-8E9E-4434-B54B-9FFAF9B6DF25}"/>
              </a:ext>
            </a:extLst>
          </p:cNvPr>
          <p:cNvSpPr/>
          <p:nvPr/>
        </p:nvSpPr>
        <p:spPr>
          <a:xfrm>
            <a:off x="0" y="1591710"/>
            <a:ext cx="3893341" cy="400110"/>
          </a:xfrm>
          <a:prstGeom prst="rect">
            <a:avLst/>
          </a:prstGeom>
          <a:solidFill>
            <a:schemeClr val="bg1"/>
          </a:solidFill>
          <a:ln>
            <a:solidFill>
              <a:schemeClr val="bg1"/>
            </a:solidFill>
          </a:ln>
        </p:spPr>
        <p:txBody>
          <a:bodyPr wrap="square" lIns="91440" tIns="45720" rIns="91440" bIns="45720">
            <a:spAutoFit/>
          </a:bodyPr>
          <a:lstStyle/>
          <a:p>
            <a:r>
              <a:rPr lang="en-US" altLang="ja-JP" sz="2000" dirty="0">
                <a:ln w="0"/>
                <a:effectLst>
                  <a:outerShdw blurRad="38100" dist="19050" dir="2700000" algn="tl" rotWithShape="0">
                    <a:schemeClr val="dk1">
                      <a:alpha val="40000"/>
                    </a:schemeClr>
                  </a:outerShdw>
                </a:effectLst>
              </a:rPr>
              <a:t>【</a:t>
            </a:r>
            <a:r>
              <a:rPr lang="ja-JP" altLang="en-US" sz="2000" dirty="0">
                <a:ln w="0"/>
                <a:effectLst>
                  <a:outerShdw blurRad="38100" dist="19050" dir="2700000" algn="tl" rotWithShape="0">
                    <a:schemeClr val="dk1">
                      <a:alpha val="40000"/>
                    </a:schemeClr>
                  </a:outerShdw>
                </a:effectLst>
              </a:rPr>
              <a:t>個別避難計画記入例抜粋</a:t>
            </a:r>
            <a:r>
              <a:rPr lang="en-US" altLang="ja-JP" sz="2000" dirty="0">
                <a:ln w="0"/>
                <a:effectLst>
                  <a:outerShdw blurRad="38100" dist="19050" dir="2700000" algn="tl" rotWithShape="0">
                    <a:schemeClr val="dk1">
                      <a:alpha val="40000"/>
                    </a:schemeClr>
                  </a:outerShdw>
                </a:effectLst>
              </a:rPr>
              <a:t>】</a:t>
            </a:r>
          </a:p>
        </p:txBody>
      </p:sp>
      <p:sp>
        <p:nvSpPr>
          <p:cNvPr id="33" name="正方形/長方形 32">
            <a:extLst>
              <a:ext uri="{FF2B5EF4-FFF2-40B4-BE49-F238E27FC236}">
                <a16:creationId xmlns:a16="http://schemas.microsoft.com/office/drawing/2014/main" id="{4257269D-815A-4A45-BF92-1AA24951A8FB}"/>
              </a:ext>
            </a:extLst>
          </p:cNvPr>
          <p:cNvSpPr/>
          <p:nvPr/>
        </p:nvSpPr>
        <p:spPr>
          <a:xfrm>
            <a:off x="225884" y="7656795"/>
            <a:ext cx="2630059" cy="400110"/>
          </a:xfrm>
          <a:prstGeom prst="rect">
            <a:avLst/>
          </a:prstGeom>
          <a:solidFill>
            <a:srgbClr val="B0FD03"/>
          </a:solidFill>
          <a:ln>
            <a:solidFill>
              <a:srgbClr val="00B050"/>
            </a:solidFill>
          </a:ln>
        </p:spPr>
        <p:txBody>
          <a:bodyPr wrap="square" lIns="91440" tIns="45720" rIns="91440" bIns="45720">
            <a:spAutoFit/>
          </a:bodyPr>
          <a:lstStyle/>
          <a:p>
            <a:r>
              <a:rPr lang="ja-JP" altLang="en-US" sz="2000" dirty="0">
                <a:ln w="0"/>
                <a:effectLst>
                  <a:outerShdw blurRad="38100" dist="19050" dir="2700000" algn="tl" rotWithShape="0">
                    <a:schemeClr val="dk1">
                      <a:alpha val="40000"/>
                    </a:schemeClr>
                  </a:outerShdw>
                </a:effectLst>
              </a:rPr>
              <a:t>登録・相談について</a:t>
            </a:r>
            <a:endParaRPr lang="en-US" altLang="ja-JP" sz="2000" dirty="0">
              <a:ln w="0"/>
              <a:effectLst>
                <a:outerShdw blurRad="38100" dist="19050" dir="2700000" algn="tl" rotWithShape="0">
                  <a:schemeClr val="dk1">
                    <a:alpha val="40000"/>
                  </a:schemeClr>
                </a:outerShdw>
              </a:effectLst>
            </a:endParaRPr>
          </a:p>
        </p:txBody>
      </p:sp>
      <p:sp useBgFill="1">
        <p:nvSpPr>
          <p:cNvPr id="34" name="正方形/長方形 33">
            <a:extLst>
              <a:ext uri="{FF2B5EF4-FFF2-40B4-BE49-F238E27FC236}">
                <a16:creationId xmlns:a16="http://schemas.microsoft.com/office/drawing/2014/main" id="{10EE00BC-A343-4A57-878C-D00AC4C34B3E}"/>
              </a:ext>
            </a:extLst>
          </p:cNvPr>
          <p:cNvSpPr/>
          <p:nvPr/>
        </p:nvSpPr>
        <p:spPr>
          <a:xfrm>
            <a:off x="219757" y="8073216"/>
            <a:ext cx="6418486" cy="721135"/>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丸ｺﾞｼｯｸM-PRO" panose="020F0600000000000000" pitchFamily="50" charset="-128"/>
                <a:ea typeface="HG丸ｺﾞｼｯｸM-PRO" panose="020F0600000000000000" pitchFamily="50" charset="-128"/>
              </a:rPr>
              <a:t>　登録には申請が必要となります。詳しくは町ホームページをご覧いただくか、下記の問い合わせ先までご連絡ください。</a:t>
            </a:r>
          </a:p>
        </p:txBody>
      </p:sp>
      <p:pic>
        <p:nvPicPr>
          <p:cNvPr id="8" name="図 7">
            <a:extLst>
              <a:ext uri="{FF2B5EF4-FFF2-40B4-BE49-F238E27FC236}">
                <a16:creationId xmlns:a16="http://schemas.microsoft.com/office/drawing/2014/main" id="{3645FD21-7AAB-4D2F-BC93-45AD31083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350" y="9066255"/>
            <a:ext cx="710555" cy="710555"/>
          </a:xfrm>
          <a:prstGeom prst="rect">
            <a:avLst/>
          </a:prstGeom>
        </p:spPr>
      </p:pic>
      <p:sp>
        <p:nvSpPr>
          <p:cNvPr id="12" name="正方形/長方形 11">
            <a:extLst>
              <a:ext uri="{FF2B5EF4-FFF2-40B4-BE49-F238E27FC236}">
                <a16:creationId xmlns:a16="http://schemas.microsoft.com/office/drawing/2014/main" id="{01EC5462-C8F0-4E24-BEB1-022EDA364A2B}"/>
              </a:ext>
            </a:extLst>
          </p:cNvPr>
          <p:cNvSpPr/>
          <p:nvPr/>
        </p:nvSpPr>
        <p:spPr>
          <a:xfrm>
            <a:off x="2339919" y="8843501"/>
            <a:ext cx="5287415" cy="261610"/>
          </a:xfrm>
          <a:prstGeom prst="rect">
            <a:avLst/>
          </a:prstGeom>
          <a:noFill/>
        </p:spPr>
        <p:txBody>
          <a:bodyPr wrap="square" lIns="91440" tIns="45720" rIns="91440" bIns="45720">
            <a:spAutoFit/>
          </a:bodyPr>
          <a:lstStyle/>
          <a:p>
            <a:pPr algn="ctr"/>
            <a:r>
              <a:rPr lang="en-US" altLang="ja-JP" sz="1100" dirty="0">
                <a:ln w="0"/>
                <a:effectLst>
                  <a:outerShdw blurRad="38100" dist="19050" dir="2700000" algn="tl" rotWithShape="0">
                    <a:schemeClr val="dk1">
                      <a:alpha val="40000"/>
                    </a:schemeClr>
                  </a:outerShdw>
                </a:effectLst>
              </a:rPr>
              <a:t>【</a:t>
            </a:r>
            <a:r>
              <a:rPr lang="ja-JP" altLang="en-US" sz="1100" dirty="0">
                <a:ln w="0"/>
                <a:effectLst>
                  <a:outerShdw blurRad="38100" dist="19050" dir="2700000" algn="tl" rotWithShape="0">
                    <a:schemeClr val="dk1">
                      <a:alpha val="40000"/>
                    </a:schemeClr>
                  </a:outerShdw>
                </a:effectLst>
              </a:rPr>
              <a:t>町ＨＰ</a:t>
            </a:r>
            <a:r>
              <a:rPr lang="en-US" altLang="ja-JP" sz="1100" dirty="0">
                <a:ln w="0"/>
                <a:effectLst>
                  <a:outerShdw blurRad="38100" dist="19050" dir="2700000" algn="tl" rotWithShape="0">
                    <a:schemeClr val="dk1">
                      <a:alpha val="40000"/>
                    </a:schemeClr>
                  </a:outerShdw>
                </a:effectLst>
              </a:rPr>
              <a:t>】</a:t>
            </a:r>
            <a:endParaRPr lang="ja-JP" altLang="en-US" sz="1100" b="0" cap="none" spc="0" dirty="0">
              <a:ln w="0"/>
              <a:solidFill>
                <a:schemeClr val="tx1"/>
              </a:solidFill>
              <a:effectLst>
                <a:outerShdw blurRad="38100" dist="19050" dir="2700000" algn="tl" rotWithShape="0">
                  <a:schemeClr val="dk1">
                    <a:alpha val="40000"/>
                  </a:schemeClr>
                </a:outerShdw>
              </a:effectLst>
            </a:endParaRPr>
          </a:p>
        </p:txBody>
      </p:sp>
      <p:pic>
        <p:nvPicPr>
          <p:cNvPr id="4" name="図 3">
            <a:extLst>
              <a:ext uri="{FF2B5EF4-FFF2-40B4-BE49-F238E27FC236}">
                <a16:creationId xmlns:a16="http://schemas.microsoft.com/office/drawing/2014/main" id="{8C67BA21-5B22-4F20-ADC5-0B8F4F23C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15" y="1926223"/>
            <a:ext cx="4209986" cy="4313326"/>
          </a:xfrm>
          <a:prstGeom prst="rect">
            <a:avLst/>
          </a:prstGeom>
        </p:spPr>
      </p:pic>
      <p:sp>
        <p:nvSpPr>
          <p:cNvPr id="15" name="吹き出し: 角を丸めた四角形 14">
            <a:extLst>
              <a:ext uri="{FF2B5EF4-FFF2-40B4-BE49-F238E27FC236}">
                <a16:creationId xmlns:a16="http://schemas.microsoft.com/office/drawing/2014/main" id="{0A8D6A84-F122-4FE3-86D4-F03FE41B56DD}"/>
              </a:ext>
            </a:extLst>
          </p:cNvPr>
          <p:cNvSpPr/>
          <p:nvPr/>
        </p:nvSpPr>
        <p:spPr>
          <a:xfrm>
            <a:off x="4856776" y="2032434"/>
            <a:ext cx="1822152" cy="924012"/>
          </a:xfrm>
          <a:prstGeom prst="wedgeRoundRectCallout">
            <a:avLst>
              <a:gd name="adj1" fmla="val -69158"/>
              <a:gd name="adj2" fmla="val -36684"/>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a:solidFill>
                <a:schemeClr val="tx1"/>
              </a:solidFill>
            </a:endParaRPr>
          </a:p>
        </p:txBody>
      </p:sp>
      <p:sp>
        <p:nvSpPr>
          <p:cNvPr id="37" name="吹き出し: 角を丸めた四角形 36">
            <a:extLst>
              <a:ext uri="{FF2B5EF4-FFF2-40B4-BE49-F238E27FC236}">
                <a16:creationId xmlns:a16="http://schemas.microsoft.com/office/drawing/2014/main" id="{EBF5790A-9C8D-402F-9E71-2F536D80B252}"/>
              </a:ext>
            </a:extLst>
          </p:cNvPr>
          <p:cNvSpPr/>
          <p:nvPr/>
        </p:nvSpPr>
        <p:spPr>
          <a:xfrm>
            <a:off x="4829133" y="4011067"/>
            <a:ext cx="1822152" cy="1666537"/>
          </a:xfrm>
          <a:prstGeom prst="wedgeRoundRectCallout">
            <a:avLst>
              <a:gd name="adj1" fmla="val -69158"/>
              <a:gd name="adj2" fmla="val -36684"/>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C87729C-3762-4736-89D4-BB65DDA85834}"/>
              </a:ext>
            </a:extLst>
          </p:cNvPr>
          <p:cNvSpPr txBox="1"/>
          <p:nvPr/>
        </p:nvSpPr>
        <p:spPr>
          <a:xfrm>
            <a:off x="4801491" y="2161941"/>
            <a:ext cx="1877437" cy="600164"/>
          </a:xfrm>
          <a:prstGeom prst="rect">
            <a:avLst/>
          </a:prstGeom>
          <a:noFill/>
        </p:spPr>
        <p:txBody>
          <a:bodyPr wrap="none" rtlCol="0">
            <a:spAutoFit/>
          </a:bodyPr>
          <a:lstStyle/>
          <a:p>
            <a:r>
              <a:rPr kumimoji="1" lang="ja-JP" altLang="en-US" sz="1100" b="1" dirty="0"/>
              <a:t>・避難する際のより詳細な</a:t>
            </a:r>
            <a:endParaRPr kumimoji="1" lang="en-US" altLang="ja-JP" sz="1100" b="1" dirty="0"/>
          </a:p>
          <a:p>
            <a:r>
              <a:rPr kumimoji="1" lang="ja-JP" altLang="en-US" sz="1100" b="1" dirty="0"/>
              <a:t>　支援情報を記入していた</a:t>
            </a:r>
            <a:endParaRPr kumimoji="1" lang="en-US" altLang="ja-JP" sz="1100" b="1" dirty="0"/>
          </a:p>
          <a:p>
            <a:r>
              <a:rPr kumimoji="1" lang="ja-JP" altLang="en-US" sz="1100" b="1" dirty="0"/>
              <a:t>　だきます。</a:t>
            </a:r>
            <a:endParaRPr kumimoji="1" lang="en-US" altLang="ja-JP" sz="1100" b="1" dirty="0"/>
          </a:p>
        </p:txBody>
      </p:sp>
      <p:sp>
        <p:nvSpPr>
          <p:cNvPr id="38" name="テキスト ボックス 37">
            <a:extLst>
              <a:ext uri="{FF2B5EF4-FFF2-40B4-BE49-F238E27FC236}">
                <a16:creationId xmlns:a16="http://schemas.microsoft.com/office/drawing/2014/main" id="{85965F00-E726-4C07-A0A8-92A1EAD84903}"/>
              </a:ext>
            </a:extLst>
          </p:cNvPr>
          <p:cNvSpPr txBox="1"/>
          <p:nvPr/>
        </p:nvSpPr>
        <p:spPr>
          <a:xfrm>
            <a:off x="4801490" y="4122411"/>
            <a:ext cx="1877437" cy="769441"/>
          </a:xfrm>
          <a:prstGeom prst="rect">
            <a:avLst/>
          </a:prstGeom>
          <a:noFill/>
        </p:spPr>
        <p:txBody>
          <a:bodyPr wrap="none" rtlCol="0">
            <a:spAutoFit/>
          </a:bodyPr>
          <a:lstStyle/>
          <a:p>
            <a:r>
              <a:rPr kumimoji="1" lang="ja-JP" altLang="en-US" sz="1100" b="1" dirty="0"/>
              <a:t>・家族ではなく、隣人など</a:t>
            </a:r>
            <a:endParaRPr kumimoji="1" lang="en-US" altLang="ja-JP" sz="1100" b="1" dirty="0"/>
          </a:p>
          <a:p>
            <a:r>
              <a:rPr kumimoji="1" lang="ja-JP" altLang="en-US" sz="1100" b="1" dirty="0"/>
              <a:t>　災害時に避難を手伝って</a:t>
            </a:r>
            <a:endParaRPr kumimoji="1" lang="en-US" altLang="ja-JP" sz="1100" b="1" dirty="0"/>
          </a:p>
          <a:p>
            <a:r>
              <a:rPr kumimoji="1" lang="ja-JP" altLang="en-US" sz="1100" b="1" dirty="0"/>
              <a:t>　くれる方の情報を記入し</a:t>
            </a:r>
            <a:endParaRPr kumimoji="1" lang="en-US" altLang="ja-JP" sz="1100" b="1" dirty="0"/>
          </a:p>
          <a:p>
            <a:r>
              <a:rPr kumimoji="1" lang="ja-JP" altLang="en-US" sz="1100" b="1" dirty="0"/>
              <a:t>　</a:t>
            </a:r>
            <a:r>
              <a:rPr kumimoji="1" lang="ja-JP" altLang="en-US" sz="1100" b="1" dirty="0" err="1"/>
              <a:t>て</a:t>
            </a:r>
            <a:r>
              <a:rPr kumimoji="1" lang="ja-JP" altLang="en-US" sz="1100" b="1" dirty="0"/>
              <a:t>いただきます。</a:t>
            </a:r>
            <a:endParaRPr kumimoji="1" lang="en-US" altLang="ja-JP" sz="1100" b="1" dirty="0"/>
          </a:p>
        </p:txBody>
      </p:sp>
      <p:sp>
        <p:nvSpPr>
          <p:cNvPr id="39" name="テキスト ボックス 38">
            <a:extLst>
              <a:ext uri="{FF2B5EF4-FFF2-40B4-BE49-F238E27FC236}">
                <a16:creationId xmlns:a16="http://schemas.microsoft.com/office/drawing/2014/main" id="{5870767B-3797-47D1-96DA-B6E10658E7EF}"/>
              </a:ext>
            </a:extLst>
          </p:cNvPr>
          <p:cNvSpPr txBox="1"/>
          <p:nvPr/>
        </p:nvSpPr>
        <p:spPr>
          <a:xfrm>
            <a:off x="4801489" y="4908163"/>
            <a:ext cx="1877437" cy="769441"/>
          </a:xfrm>
          <a:prstGeom prst="rect">
            <a:avLst/>
          </a:prstGeom>
          <a:noFill/>
        </p:spPr>
        <p:txBody>
          <a:bodyPr wrap="none" rtlCol="0">
            <a:spAutoFit/>
          </a:bodyPr>
          <a:lstStyle/>
          <a:p>
            <a:r>
              <a:rPr kumimoji="1" lang="ja-JP" altLang="en-US" sz="1100" b="1" dirty="0"/>
              <a:t>・町内会や自主防災組織な</a:t>
            </a:r>
            <a:endParaRPr kumimoji="1" lang="en-US" altLang="ja-JP" sz="1100" b="1" dirty="0"/>
          </a:p>
          <a:p>
            <a:r>
              <a:rPr kumimoji="1" lang="ja-JP" altLang="en-US" sz="1100" b="1" dirty="0"/>
              <a:t>　</a:t>
            </a:r>
            <a:r>
              <a:rPr kumimoji="1" lang="ja-JP" altLang="en-US" sz="1100" b="1" dirty="0" err="1"/>
              <a:t>どに</a:t>
            </a:r>
            <a:r>
              <a:rPr kumimoji="1" lang="ja-JP" altLang="en-US" sz="1100" b="1" dirty="0"/>
              <a:t>情報を共有するので</a:t>
            </a:r>
            <a:endParaRPr kumimoji="1" lang="en-US" altLang="ja-JP" sz="1100" b="1" dirty="0"/>
          </a:p>
          <a:p>
            <a:r>
              <a:rPr kumimoji="1" lang="ja-JP" altLang="en-US" sz="1100" b="1" dirty="0"/>
              <a:t>　必ず本人からの許可をも</a:t>
            </a:r>
            <a:endParaRPr kumimoji="1" lang="en-US" altLang="ja-JP" sz="1100" b="1" dirty="0"/>
          </a:p>
          <a:p>
            <a:r>
              <a:rPr kumimoji="1" lang="ja-JP" altLang="en-US" sz="1100" b="1" dirty="0"/>
              <a:t>　らっていただきます。</a:t>
            </a:r>
            <a:endParaRPr kumimoji="1" lang="en-US" altLang="ja-JP" sz="1100" b="1" dirty="0"/>
          </a:p>
        </p:txBody>
      </p:sp>
      <p:sp>
        <p:nvSpPr>
          <p:cNvPr id="17" name="正方形/長方形 16">
            <a:extLst>
              <a:ext uri="{FF2B5EF4-FFF2-40B4-BE49-F238E27FC236}">
                <a16:creationId xmlns:a16="http://schemas.microsoft.com/office/drawing/2014/main" id="{E91F6298-6C3B-4147-9480-1E3501329404}"/>
              </a:ext>
            </a:extLst>
          </p:cNvPr>
          <p:cNvSpPr/>
          <p:nvPr/>
        </p:nvSpPr>
        <p:spPr>
          <a:xfrm>
            <a:off x="225885" y="6271674"/>
            <a:ext cx="1717216" cy="400110"/>
          </a:xfrm>
          <a:prstGeom prst="rect">
            <a:avLst/>
          </a:prstGeom>
          <a:solidFill>
            <a:srgbClr val="B0FD03"/>
          </a:solidFill>
          <a:ln>
            <a:solidFill>
              <a:srgbClr val="00B050"/>
            </a:solidFill>
          </a:ln>
        </p:spPr>
        <p:txBody>
          <a:bodyPr wrap="square" lIns="91440" tIns="45720" rIns="91440" bIns="45720">
            <a:spAutoFit/>
          </a:bodyPr>
          <a:lstStyle/>
          <a:p>
            <a:r>
              <a:rPr lang="ja-JP" altLang="en-US" sz="2000" dirty="0">
                <a:ln w="0"/>
                <a:effectLst>
                  <a:outerShdw blurRad="38100" dist="19050" dir="2700000" algn="tl" rotWithShape="0">
                    <a:schemeClr val="dk1">
                      <a:alpha val="40000"/>
                    </a:schemeClr>
                  </a:outerShdw>
                </a:effectLst>
              </a:rPr>
              <a:t>日頃から備え</a:t>
            </a:r>
            <a:endParaRPr lang="en-US" altLang="ja-JP" sz="2000" dirty="0">
              <a:ln w="0"/>
              <a:effectLst>
                <a:outerShdw blurRad="38100" dist="19050" dir="2700000" algn="tl" rotWithShape="0">
                  <a:schemeClr val="dk1">
                    <a:alpha val="40000"/>
                  </a:schemeClr>
                </a:outerShdw>
              </a:effectLst>
            </a:endParaRPr>
          </a:p>
        </p:txBody>
      </p:sp>
      <p:sp useBgFill="1">
        <p:nvSpPr>
          <p:cNvPr id="18" name="正方形/長方形 17">
            <a:extLst>
              <a:ext uri="{FF2B5EF4-FFF2-40B4-BE49-F238E27FC236}">
                <a16:creationId xmlns:a16="http://schemas.microsoft.com/office/drawing/2014/main" id="{06580494-36D2-4779-B03D-087B2BBCB932}"/>
              </a:ext>
            </a:extLst>
          </p:cNvPr>
          <p:cNvSpPr/>
          <p:nvPr/>
        </p:nvSpPr>
        <p:spPr>
          <a:xfrm>
            <a:off x="232799" y="6713754"/>
            <a:ext cx="6418486" cy="908173"/>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丸ｺﾞｼｯｸM-PRO" panose="020F0600000000000000" pitchFamily="50" charset="-128"/>
                <a:ea typeface="HG丸ｺﾞｼｯｸM-PRO" panose="020F0600000000000000" pitchFamily="50" charset="-128"/>
              </a:rPr>
              <a:t>　災害は予告なく訪れます。</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災害時の避難先などを事前に確認し、自助の意識</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も大切です！</a:t>
            </a:r>
          </a:p>
        </p:txBody>
      </p:sp>
      <p:pic>
        <p:nvPicPr>
          <p:cNvPr id="3" name="図 2">
            <a:extLst>
              <a:ext uri="{FF2B5EF4-FFF2-40B4-BE49-F238E27FC236}">
                <a16:creationId xmlns:a16="http://schemas.microsoft.com/office/drawing/2014/main" id="{8D766DEC-CD38-48EE-B278-AD45D0CAA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852" y="6913105"/>
            <a:ext cx="696448" cy="696448"/>
          </a:xfrm>
          <a:prstGeom prst="rect">
            <a:avLst/>
          </a:prstGeom>
        </p:spPr>
      </p:pic>
      <p:sp>
        <p:nvSpPr>
          <p:cNvPr id="20" name="正方形/長方形 19">
            <a:extLst>
              <a:ext uri="{FF2B5EF4-FFF2-40B4-BE49-F238E27FC236}">
                <a16:creationId xmlns:a16="http://schemas.microsoft.com/office/drawing/2014/main" id="{DF34FA7A-B9D4-4D2E-9C73-9852E3D9A033}"/>
              </a:ext>
            </a:extLst>
          </p:cNvPr>
          <p:cNvSpPr/>
          <p:nvPr/>
        </p:nvSpPr>
        <p:spPr>
          <a:xfrm>
            <a:off x="3470793" y="6695286"/>
            <a:ext cx="5287415" cy="261610"/>
          </a:xfrm>
          <a:prstGeom prst="rect">
            <a:avLst/>
          </a:prstGeom>
          <a:noFill/>
        </p:spPr>
        <p:txBody>
          <a:bodyPr wrap="square" lIns="91440" tIns="45720" rIns="91440" bIns="45720">
            <a:spAutoFit/>
          </a:bodyPr>
          <a:lstStyle/>
          <a:p>
            <a:pPr algn="ctr"/>
            <a:r>
              <a:rPr lang="en-US" altLang="ja-JP" sz="1100" dirty="0">
                <a:ln w="0"/>
                <a:effectLst>
                  <a:outerShdw blurRad="38100" dist="19050" dir="2700000" algn="tl" rotWithShape="0">
                    <a:schemeClr val="dk1">
                      <a:alpha val="40000"/>
                    </a:schemeClr>
                  </a:outerShdw>
                </a:effectLst>
              </a:rPr>
              <a:t>【</a:t>
            </a:r>
            <a:r>
              <a:rPr lang="ja-JP" altLang="en-US" sz="1100" dirty="0">
                <a:ln w="0"/>
                <a:effectLst>
                  <a:outerShdw blurRad="38100" dist="19050" dir="2700000" algn="tl" rotWithShape="0">
                    <a:schemeClr val="dk1">
                      <a:alpha val="40000"/>
                    </a:schemeClr>
                  </a:outerShdw>
                </a:effectLst>
              </a:rPr>
              <a:t>避難所一覧</a:t>
            </a:r>
            <a:r>
              <a:rPr lang="en-US" altLang="ja-JP" sz="1100" dirty="0">
                <a:ln w="0"/>
                <a:effectLst>
                  <a:outerShdw blurRad="38100" dist="19050" dir="2700000" algn="tl" rotWithShape="0">
                    <a:schemeClr val="dk1">
                      <a:alpha val="40000"/>
                    </a:schemeClr>
                  </a:outerShdw>
                </a:effectLst>
              </a:rPr>
              <a:t>】</a:t>
            </a:r>
            <a:endParaRPr lang="ja-JP" altLang="en-US" sz="11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981930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2893</TotalTime>
  <Words>502</Words>
  <Application>Microsoft Office PowerPoint</Application>
  <PresentationFormat>A4 210 x 297 mm</PresentationFormat>
  <Paragraphs>54</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HG丸ｺﾞｼｯｸM-PRO</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利府町保健福祉部</dc:title>
  <dc:creator>櫻井　渉</dc:creator>
  <cp:lastModifiedBy>八向　歩</cp:lastModifiedBy>
  <cp:revision>184</cp:revision>
  <cp:lastPrinted>2024-11-13T06:30:17Z</cp:lastPrinted>
  <dcterms:created xsi:type="dcterms:W3CDTF">2022-12-15T13:14:53Z</dcterms:created>
  <dcterms:modified xsi:type="dcterms:W3CDTF">2024-11-13T06:30:20Z</dcterms:modified>
</cp:coreProperties>
</file>